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6" r:id="rId5"/>
    <p:sldId id="259" r:id="rId6"/>
    <p:sldId id="260" r:id="rId7"/>
    <p:sldId id="262" r:id="rId8"/>
    <p:sldId id="263" r:id="rId9"/>
    <p:sldId id="264" r:id="rId10"/>
    <p:sldId id="268" r:id="rId11"/>
    <p:sldId id="270" r:id="rId12"/>
    <p:sldId id="271" r:id="rId13"/>
    <p:sldId id="272" r:id="rId14"/>
    <p:sldId id="273" r:id="rId15"/>
    <p:sldId id="274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96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37A95F-E381-4BF4-A651-F5AB5C928D99}" type="datetimeFigureOut">
              <a:rPr lang="en-US"/>
              <a:pPr>
                <a:defRPr/>
              </a:pPr>
              <a:t>5/26/2014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878171-5F09-4097-913F-63AD0AA11B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B2049B-9384-43E1-B152-51917BC1BEEF}" type="datetimeFigureOut">
              <a:rPr lang="en-US"/>
              <a:pPr>
                <a:defRPr/>
              </a:pPr>
              <a:t>5/26/2014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9EBBA9-A9A4-45E9-80C3-194932B9BB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2CDB11-BFBE-423B-BDAA-1A6142862191}" type="datetimeFigureOut">
              <a:rPr lang="en-US"/>
              <a:pPr>
                <a:defRPr/>
              </a:pPr>
              <a:t>5/26/2014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F7DC5E-12D2-437E-A025-EAA69D4B51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5D69FA-64AD-4046-A7BC-37503EABF8AD}" type="datetimeFigureOut">
              <a:rPr lang="en-US"/>
              <a:pPr>
                <a:defRPr/>
              </a:pPr>
              <a:t>5/26/2014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B9DEC1-8198-4553-8824-2A29409B0C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657AFB-B5C1-419D-810D-4B64750AA743}" type="datetimeFigureOut">
              <a:rPr lang="en-US"/>
              <a:pPr>
                <a:defRPr/>
              </a:pPr>
              <a:t>5/26/2014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1C0649-A7FB-49CA-9905-6C8D094073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E46BBE-010E-4C75-B922-C190F56ABBBA}" type="datetimeFigureOut">
              <a:rPr lang="en-US"/>
              <a:pPr>
                <a:defRPr/>
              </a:pPr>
              <a:t>5/26/2014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0551E3-E480-4E1E-AC27-2121441773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F62EB6-34BF-4896-B06F-D8A0E4B67A0A}" type="datetimeFigureOut">
              <a:rPr lang="en-US"/>
              <a:pPr>
                <a:defRPr/>
              </a:pPr>
              <a:t>5/26/2014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B255B6-E32C-4637-9BAD-82158179C6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7BF482-5620-44EB-9D6E-C55BDBC3534D}" type="datetimeFigureOut">
              <a:rPr lang="en-US"/>
              <a:pPr>
                <a:defRPr/>
              </a:pPr>
              <a:t>5/26/2014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239A20-391F-4469-964A-1AB7CF386F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089A99-BF3F-44F4-8302-BDAA918EE775}" type="datetimeFigureOut">
              <a:rPr lang="en-US"/>
              <a:pPr>
                <a:defRPr/>
              </a:pPr>
              <a:t>5/26/2014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E259BF-58E3-44F5-82F1-256EEE8BFC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DBF329-3F78-4382-9002-D245CB6D85F7}" type="datetimeFigureOut">
              <a:rPr lang="en-US"/>
              <a:pPr>
                <a:defRPr/>
              </a:pPr>
              <a:t>5/26/2014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29FF76-BED4-4CBE-9E03-CA71FB8EA3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9341FB-D602-47E1-902D-947280636132}" type="datetimeFigureOut">
              <a:rPr lang="en-US"/>
              <a:pPr>
                <a:defRPr/>
              </a:pPr>
              <a:t>5/26/2014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472899-7DC9-4D67-91F1-DC4087EE85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654E8B5-0DA8-4DAE-B391-A02C21FD3221}" type="datetimeFigureOut">
              <a:rPr lang="en-US"/>
              <a:pPr>
                <a:defRPr/>
              </a:pPr>
              <a:t>5/26/2014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DBDFFA4-DD86-4A7C-BD9D-F1A83DF462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tr-TR" sz="8000" b="1" dirty="0" smtClean="0"/>
              <a:t>CİNSEL TACİZ </a:t>
            </a:r>
            <a:endParaRPr lang="en-US" sz="8000" b="1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tr-TR" dirty="0" smtClean="0"/>
              <a:t>ODTÜ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tr-TR" dirty="0" smtClean="0"/>
              <a:t>REKTÖRLÜK SUNUMU 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tr-TR" dirty="0" smtClean="0"/>
              <a:t>9 MAYIS 2014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22313" y="2133600"/>
            <a:ext cx="7772400" cy="2438400"/>
          </a:xfrm>
          <a:solidFill>
            <a:schemeClr val="accent1">
              <a:lumMod val="20000"/>
              <a:lumOff val="80000"/>
            </a:schemeClr>
          </a:solidFill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Ün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İ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vers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İ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telerde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İ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nsel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Tac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İ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zle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Mücadele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İç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İ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Yapilan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Faal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İ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yetle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Ankara Üniversitesi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Ankara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Üniversitesi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Cinsel</a:t>
            </a:r>
            <a:r>
              <a:rPr lang="en-US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Saldırıya</a:t>
            </a:r>
            <a:r>
              <a:rPr lang="en-US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Karşı</a:t>
            </a:r>
            <a:r>
              <a:rPr lang="en-US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Destek</a:t>
            </a:r>
            <a:r>
              <a:rPr lang="en-US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Birimi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kuruldu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tr-T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birimce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bir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politika</a:t>
            </a:r>
            <a:r>
              <a:rPr lang="en-US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metni</a:t>
            </a:r>
            <a:r>
              <a:rPr lang="en-US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hazırlandı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tr-T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Her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fakülteden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bir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temsilcinin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olduğu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37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kişilik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bir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CTS </a:t>
            </a:r>
            <a:r>
              <a:rPr lang="en-US" sz="2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meclisi</a:t>
            </a:r>
            <a:r>
              <a:rPr lang="en-US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oluşturuldu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Her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temsilci</a:t>
            </a: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kendi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fakültesinden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fakültedeki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bilgilendirmeden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sorumlu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tr-T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Cinsel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taciz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desteği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hakkında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üniversitede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sene</a:t>
            </a: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iki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kez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bilgilendirme</a:t>
            </a:r>
            <a:r>
              <a:rPr lang="en-US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toplantısı</a:t>
            </a:r>
            <a:r>
              <a:rPr lang="en-US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yapılıyor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tr-T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Üniversitedeki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idari</a:t>
            </a:r>
            <a:r>
              <a:rPr lang="en-US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kadro</a:t>
            </a:r>
            <a:r>
              <a:rPr lang="en-US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</a:t>
            </a:r>
            <a:r>
              <a:rPr lang="en-US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memurlara</a:t>
            </a:r>
            <a:r>
              <a:rPr lang="en-US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cinsel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taciz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ile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ilgili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bilgilendirme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yapıldı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  <a:solidFill>
            <a:schemeClr val="accent1">
              <a:lumMod val="20000"/>
              <a:lumOff val="80000"/>
            </a:schemeClr>
          </a:solidFill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tr-TR" dirty="0" smtClean="0"/>
              <a:t>Boğaziçi Üniversitesi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05400"/>
          </a:xfrm>
        </p:spPr>
        <p:txBody>
          <a:bodyPr rtlCol="0">
            <a:normAutofit fontScale="85000" lnSpcReduction="10000"/>
          </a:bodyPr>
          <a:lstStyle/>
          <a:p>
            <a:pPr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/>
              <a:buChar char=""/>
              <a:defRPr/>
            </a:pPr>
            <a:r>
              <a:rPr lang="en-US" dirty="0" err="1" smtClean="0">
                <a:latin typeface="Times New Roman"/>
                <a:ea typeface="Calibri"/>
                <a:cs typeface="Times New Roman"/>
              </a:rPr>
              <a:t>Cinsel</a:t>
            </a:r>
            <a:r>
              <a:rPr lang="en-US" dirty="0" smtClean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ea typeface="Calibri"/>
                <a:cs typeface="Times New Roman"/>
              </a:rPr>
              <a:t>taciz</a:t>
            </a:r>
            <a:r>
              <a:rPr lang="en-US" dirty="0" smtClean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klavuzu</a:t>
            </a:r>
            <a:r>
              <a:rPr lang="en-US" dirty="0" smtClean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ea typeface="Calibri"/>
                <a:cs typeface="Times New Roman"/>
              </a:rPr>
              <a:t>hazırland</a:t>
            </a:r>
            <a:r>
              <a:rPr lang="tr-TR" dirty="0" smtClean="0">
                <a:latin typeface="Times New Roman"/>
                <a:ea typeface="Calibri"/>
                <a:cs typeface="Times New Roman"/>
              </a:rPr>
              <a:t>.</a:t>
            </a:r>
            <a:r>
              <a:rPr lang="en-US" dirty="0" err="1" smtClean="0">
                <a:latin typeface="Times New Roman"/>
                <a:ea typeface="Calibri"/>
                <a:cs typeface="Times New Roman"/>
              </a:rPr>
              <a:t>ı</a:t>
            </a:r>
            <a:endParaRPr lang="en-US" sz="2400" dirty="0">
              <a:ea typeface="Calibri"/>
              <a:cs typeface="Times New Roman"/>
            </a:endParaRPr>
          </a:p>
          <a:p>
            <a:pPr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/>
              <a:buChar char=""/>
              <a:defRPr/>
            </a:pPr>
            <a:r>
              <a:rPr lang="en-US" dirty="0" err="1" smtClean="0">
                <a:latin typeface="Times New Roman"/>
                <a:ea typeface="Calibri"/>
                <a:cs typeface="Times New Roman"/>
              </a:rPr>
              <a:t>Cinsel</a:t>
            </a:r>
            <a:r>
              <a:rPr lang="en-US" dirty="0" smtClean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ea typeface="Calibri"/>
                <a:cs typeface="Times New Roman"/>
              </a:rPr>
              <a:t>tacizi</a:t>
            </a:r>
            <a:r>
              <a:rPr lang="en-US" dirty="0" smtClean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ea typeface="Calibri"/>
                <a:cs typeface="Times New Roman"/>
              </a:rPr>
              <a:t>önleme</a:t>
            </a:r>
            <a:r>
              <a:rPr lang="en-US" dirty="0" smtClean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komisyonu</a:t>
            </a:r>
            <a:r>
              <a:rPr lang="en-US" dirty="0" smtClean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ea typeface="Calibri"/>
                <a:cs typeface="Times New Roman"/>
              </a:rPr>
              <a:t>kuruldu</a:t>
            </a:r>
            <a:r>
              <a:rPr lang="en-US" dirty="0" smtClean="0">
                <a:latin typeface="Times New Roman"/>
                <a:ea typeface="Calibri"/>
                <a:cs typeface="Times New Roman"/>
              </a:rPr>
              <a:t>.</a:t>
            </a:r>
            <a:endParaRPr lang="en-US" sz="2400" dirty="0">
              <a:ea typeface="Calibri"/>
              <a:cs typeface="Times New Roman"/>
            </a:endParaRPr>
          </a:p>
          <a:p>
            <a:pPr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/>
              <a:buChar char=""/>
              <a:defRPr/>
            </a:pPr>
            <a:r>
              <a:rPr lang="en-US" dirty="0" err="1" smtClean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Eylem</a:t>
            </a:r>
            <a:r>
              <a:rPr lang="en-US" dirty="0" smtClean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planı</a:t>
            </a:r>
            <a:r>
              <a:rPr lang="en-US" dirty="0" smtClean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ea typeface="Calibri"/>
                <a:cs typeface="Times New Roman"/>
              </a:rPr>
              <a:t>yapıldı</a:t>
            </a:r>
            <a:r>
              <a:rPr lang="en-US" dirty="0" smtClean="0">
                <a:latin typeface="Times New Roman"/>
                <a:ea typeface="Calibri"/>
                <a:cs typeface="Times New Roman"/>
              </a:rPr>
              <a:t>.</a:t>
            </a:r>
            <a:endParaRPr lang="en-US" sz="2400" dirty="0">
              <a:ea typeface="Calibri"/>
              <a:cs typeface="Times New Roman"/>
            </a:endParaRPr>
          </a:p>
          <a:p>
            <a:pPr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/>
              <a:buChar char=""/>
              <a:defRPr/>
            </a:pPr>
            <a:r>
              <a:rPr lang="en-US" dirty="0" err="1" smtClean="0">
                <a:latin typeface="Times New Roman"/>
                <a:ea typeface="Calibri"/>
                <a:cs typeface="Times New Roman"/>
              </a:rPr>
              <a:t>Cinsel</a:t>
            </a:r>
            <a:r>
              <a:rPr lang="en-US" dirty="0" smtClean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ea typeface="Calibri"/>
                <a:cs typeface="Times New Roman"/>
              </a:rPr>
              <a:t>saldırıya</a:t>
            </a:r>
            <a:r>
              <a:rPr lang="en-US" dirty="0" smtClean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ea typeface="Calibri"/>
                <a:cs typeface="Times New Roman"/>
              </a:rPr>
              <a:t>karşı</a:t>
            </a:r>
            <a:r>
              <a:rPr lang="en-US" dirty="0" smtClean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eğitimler</a:t>
            </a:r>
            <a:r>
              <a:rPr lang="en-US" dirty="0" err="1" smtClean="0">
                <a:latin typeface="Times New Roman"/>
                <a:ea typeface="Calibri"/>
                <a:cs typeface="Times New Roman"/>
              </a:rPr>
              <a:t>e</a:t>
            </a:r>
            <a:r>
              <a:rPr lang="en-US" dirty="0" smtClean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ea typeface="Calibri"/>
                <a:cs typeface="Times New Roman"/>
              </a:rPr>
              <a:t>santral</a:t>
            </a:r>
            <a:r>
              <a:rPr lang="en-US" dirty="0" smtClean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ea typeface="Calibri"/>
                <a:cs typeface="Times New Roman"/>
              </a:rPr>
              <a:t>memurlarından</a:t>
            </a:r>
            <a:r>
              <a:rPr lang="en-US" dirty="0" smtClean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ea typeface="Calibri"/>
                <a:cs typeface="Times New Roman"/>
              </a:rPr>
              <a:t>başlandı</a:t>
            </a:r>
            <a:r>
              <a:rPr lang="en-US" dirty="0" smtClean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ea typeface="Calibri"/>
                <a:cs typeface="Times New Roman"/>
              </a:rPr>
              <a:t>ve</a:t>
            </a:r>
            <a:r>
              <a:rPr lang="en-US" dirty="0" smtClean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ea typeface="Calibri"/>
                <a:cs typeface="Times New Roman"/>
              </a:rPr>
              <a:t>yurtlardaki</a:t>
            </a:r>
            <a:r>
              <a:rPr lang="en-US" dirty="0" smtClean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ea typeface="Calibri"/>
                <a:cs typeface="Times New Roman"/>
              </a:rPr>
              <a:t>gözetmenlerde</a:t>
            </a:r>
            <a:r>
              <a:rPr lang="en-US" dirty="0" smtClean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ea typeface="Calibri"/>
                <a:cs typeface="Times New Roman"/>
              </a:rPr>
              <a:t>devam</a:t>
            </a:r>
            <a:r>
              <a:rPr lang="en-US" dirty="0" smtClean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ea typeface="Calibri"/>
                <a:cs typeface="Times New Roman"/>
              </a:rPr>
              <a:t>edilmesi</a:t>
            </a:r>
            <a:r>
              <a:rPr lang="en-US" dirty="0" smtClean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ea typeface="Calibri"/>
                <a:cs typeface="Times New Roman"/>
              </a:rPr>
              <a:t>planlandı</a:t>
            </a:r>
            <a:r>
              <a:rPr lang="en-US" dirty="0" smtClean="0">
                <a:latin typeface="Times New Roman"/>
                <a:ea typeface="Calibri"/>
                <a:cs typeface="Times New Roman"/>
              </a:rPr>
              <a:t>.</a:t>
            </a:r>
            <a:endParaRPr lang="en-US" sz="2400" dirty="0">
              <a:ea typeface="Calibri"/>
              <a:cs typeface="Times New Roman"/>
            </a:endParaRPr>
          </a:p>
          <a:p>
            <a:pPr fontAlgn="auto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Symbol"/>
              <a:buChar char=""/>
              <a:defRPr/>
            </a:pPr>
            <a:r>
              <a:rPr lang="en-US" dirty="0" smtClean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ea typeface="Calibri"/>
                <a:cs typeface="Times New Roman"/>
              </a:rPr>
              <a:t>Daha</a:t>
            </a:r>
            <a:r>
              <a:rPr lang="en-US" dirty="0" smtClean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ea typeface="Calibri"/>
                <a:cs typeface="Times New Roman"/>
              </a:rPr>
              <a:t>çok</a:t>
            </a:r>
            <a:r>
              <a:rPr lang="en-US" dirty="0" smtClean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farkındalık</a:t>
            </a:r>
            <a:r>
              <a:rPr lang="en-US" dirty="0" smtClean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yaratmak</a:t>
            </a:r>
            <a:r>
              <a:rPr lang="en-US" dirty="0" smtClean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ea typeface="Calibri"/>
                <a:cs typeface="Times New Roman"/>
              </a:rPr>
              <a:t>ve</a:t>
            </a:r>
            <a:r>
              <a:rPr lang="en-US" dirty="0" smtClean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ea typeface="Calibri"/>
                <a:cs typeface="Times New Roman"/>
              </a:rPr>
              <a:t>eğitimlerin</a:t>
            </a:r>
            <a:r>
              <a:rPr lang="en-US" dirty="0" smtClean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ea typeface="Calibri"/>
                <a:cs typeface="Times New Roman"/>
              </a:rPr>
              <a:t>devamı</a:t>
            </a:r>
            <a:r>
              <a:rPr lang="en-US" dirty="0" smtClean="0">
                <a:latin typeface="Times New Roman"/>
                <a:ea typeface="Calibri"/>
                <a:cs typeface="Times New Roman"/>
              </a:rPr>
              <a:t>  </a:t>
            </a:r>
            <a:r>
              <a:rPr lang="en-US" dirty="0" err="1" smtClean="0">
                <a:latin typeface="Times New Roman"/>
                <a:ea typeface="Calibri"/>
                <a:cs typeface="Times New Roman"/>
              </a:rPr>
              <a:t>için</a:t>
            </a:r>
            <a:r>
              <a:rPr lang="en-US" dirty="0" smtClean="0">
                <a:latin typeface="Times New Roman"/>
                <a:ea typeface="Calibri"/>
                <a:cs typeface="Times New Roman"/>
              </a:rPr>
              <a:t> ‘Forum </a:t>
            </a:r>
            <a:r>
              <a:rPr lang="en-US" dirty="0" err="1" smtClean="0">
                <a:latin typeface="Times New Roman"/>
                <a:ea typeface="Calibri"/>
                <a:cs typeface="Times New Roman"/>
              </a:rPr>
              <a:t>Tiyatrosu</a:t>
            </a:r>
            <a:r>
              <a:rPr lang="en-US" dirty="0" smtClean="0">
                <a:latin typeface="Times New Roman"/>
                <a:ea typeface="Calibri"/>
                <a:cs typeface="Times New Roman"/>
              </a:rPr>
              <a:t>’ </a:t>
            </a:r>
            <a:r>
              <a:rPr lang="en-US" dirty="0" err="1" smtClean="0">
                <a:latin typeface="Times New Roman"/>
                <a:ea typeface="Calibri"/>
                <a:cs typeface="Times New Roman"/>
              </a:rPr>
              <a:t>modeli</a:t>
            </a:r>
            <a:r>
              <a:rPr lang="en-US" dirty="0" smtClean="0">
                <a:latin typeface="Times New Roman"/>
                <a:ea typeface="Calibri"/>
                <a:cs typeface="Times New Roman"/>
              </a:rPr>
              <a:t> (</a:t>
            </a:r>
            <a:r>
              <a:rPr lang="en-US" dirty="0" err="1" smtClean="0">
                <a:latin typeface="Times New Roman"/>
                <a:ea typeface="Calibri"/>
                <a:cs typeface="Times New Roman"/>
              </a:rPr>
              <a:t>interaktif</a:t>
            </a:r>
            <a:r>
              <a:rPr lang="en-US" dirty="0" smtClean="0">
                <a:latin typeface="Times New Roman"/>
                <a:ea typeface="Calibri"/>
                <a:cs typeface="Times New Roman"/>
              </a:rPr>
              <a:t> model) </a:t>
            </a:r>
            <a:r>
              <a:rPr lang="en-US" dirty="0" err="1" smtClean="0">
                <a:latin typeface="Times New Roman"/>
                <a:ea typeface="Calibri"/>
                <a:cs typeface="Times New Roman"/>
              </a:rPr>
              <a:t>kullanıldı</a:t>
            </a:r>
            <a:r>
              <a:rPr lang="tr-TR" dirty="0" smtClean="0">
                <a:latin typeface="Times New Roman"/>
                <a:ea typeface="Calibri"/>
                <a:cs typeface="Times New Roman"/>
              </a:rPr>
              <a:t>.</a:t>
            </a:r>
            <a:endParaRPr lang="en-US" sz="2400" dirty="0">
              <a:ea typeface="Calibri"/>
              <a:cs typeface="Times New Roman"/>
            </a:endParaRP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 err="1" smtClean="0">
                <a:latin typeface="Times New Roman"/>
                <a:ea typeface="Calibri"/>
              </a:rPr>
              <a:t>Öğrenciler</a:t>
            </a:r>
            <a:r>
              <a:rPr lang="en-US" dirty="0" smtClean="0">
                <a:latin typeface="Times New Roman"/>
                <a:ea typeface="Calibri"/>
              </a:rPr>
              <a:t> </a:t>
            </a:r>
            <a:r>
              <a:rPr lang="en-US" dirty="0" err="1" smtClean="0">
                <a:latin typeface="Times New Roman"/>
                <a:ea typeface="Calibri"/>
              </a:rPr>
              <a:t>için</a:t>
            </a:r>
            <a:r>
              <a:rPr lang="en-US" dirty="0" smtClean="0">
                <a:latin typeface="Times New Roman"/>
                <a:ea typeface="Calibri"/>
              </a:rPr>
              <a:t> </a:t>
            </a:r>
            <a:r>
              <a:rPr lang="en-US" dirty="0" err="1" smtClean="0">
                <a:latin typeface="Times New Roman"/>
                <a:ea typeface="Calibri"/>
              </a:rPr>
              <a:t>cinsel</a:t>
            </a:r>
            <a:r>
              <a:rPr lang="en-US" dirty="0" smtClean="0">
                <a:latin typeface="Times New Roman"/>
                <a:ea typeface="Calibri"/>
              </a:rPr>
              <a:t> </a:t>
            </a:r>
            <a:r>
              <a:rPr lang="en-US" dirty="0" err="1" smtClean="0">
                <a:latin typeface="Times New Roman"/>
                <a:ea typeface="Calibri"/>
              </a:rPr>
              <a:t>taciz</a:t>
            </a:r>
            <a:r>
              <a:rPr lang="en-US" dirty="0" smtClean="0">
                <a:latin typeface="Times New Roman"/>
                <a:ea typeface="Calibri"/>
              </a:rPr>
              <a:t>, </a:t>
            </a:r>
            <a:r>
              <a:rPr lang="en-US" dirty="0" err="1" smtClean="0">
                <a:latin typeface="Times New Roman"/>
                <a:ea typeface="Calibri"/>
              </a:rPr>
              <a:t>cinsel</a:t>
            </a:r>
            <a:r>
              <a:rPr lang="en-US" dirty="0" smtClean="0">
                <a:latin typeface="Times New Roman"/>
                <a:ea typeface="Calibri"/>
              </a:rPr>
              <a:t> </a:t>
            </a:r>
            <a:r>
              <a:rPr lang="en-US" dirty="0" err="1" smtClean="0">
                <a:latin typeface="Times New Roman"/>
                <a:ea typeface="Calibri"/>
              </a:rPr>
              <a:t>saldırı</a:t>
            </a:r>
            <a:r>
              <a:rPr lang="en-US" dirty="0" smtClean="0">
                <a:latin typeface="Times New Roman"/>
                <a:ea typeface="Calibri"/>
              </a:rPr>
              <a:t>, </a:t>
            </a:r>
            <a:r>
              <a:rPr lang="en-US" dirty="0" err="1" smtClean="0">
                <a:latin typeface="Times New Roman"/>
                <a:ea typeface="Calibri"/>
              </a:rPr>
              <a:t>ilişkide</a:t>
            </a:r>
            <a:r>
              <a:rPr lang="en-US" dirty="0" smtClean="0">
                <a:latin typeface="Times New Roman"/>
                <a:ea typeface="Calibri"/>
              </a:rPr>
              <a:t> </a:t>
            </a:r>
            <a:r>
              <a:rPr lang="en-US" dirty="0" err="1" smtClean="0">
                <a:latin typeface="Times New Roman"/>
                <a:ea typeface="Calibri"/>
              </a:rPr>
              <a:t>taciz</a:t>
            </a:r>
            <a:r>
              <a:rPr lang="en-US" dirty="0" smtClean="0">
                <a:latin typeface="Times New Roman"/>
                <a:ea typeface="Calibri"/>
              </a:rPr>
              <a:t> </a:t>
            </a:r>
            <a:r>
              <a:rPr lang="en-US" dirty="0" err="1" smtClean="0">
                <a:latin typeface="Times New Roman"/>
                <a:ea typeface="Calibri"/>
              </a:rPr>
              <a:t>ve</a:t>
            </a:r>
            <a:r>
              <a:rPr lang="en-US" dirty="0" smtClean="0">
                <a:latin typeface="Times New Roman"/>
                <a:ea typeface="Calibri"/>
              </a:rPr>
              <a:t> </a:t>
            </a:r>
            <a:r>
              <a:rPr lang="en-US" dirty="0" err="1" smtClean="0">
                <a:latin typeface="Times New Roman"/>
                <a:ea typeface="Calibri"/>
              </a:rPr>
              <a:t>tecavüzü</a:t>
            </a:r>
            <a:r>
              <a:rPr lang="en-US" dirty="0" smtClean="0">
                <a:latin typeface="Times New Roman"/>
                <a:ea typeface="Calibri"/>
              </a:rPr>
              <a:t> </a:t>
            </a:r>
            <a:r>
              <a:rPr lang="en-US" dirty="0" err="1" smtClean="0">
                <a:latin typeface="Times New Roman"/>
                <a:ea typeface="Calibri"/>
              </a:rPr>
              <a:t>örneklerle</a:t>
            </a:r>
            <a:r>
              <a:rPr lang="en-US" dirty="0" smtClean="0">
                <a:latin typeface="Times New Roman"/>
                <a:ea typeface="Calibri"/>
              </a:rPr>
              <a:t> </a:t>
            </a:r>
            <a:r>
              <a:rPr lang="en-US" dirty="0" err="1" smtClean="0">
                <a:latin typeface="Times New Roman"/>
                <a:ea typeface="Calibri"/>
              </a:rPr>
              <a:t>tanımlayan</a:t>
            </a:r>
            <a:r>
              <a:rPr lang="en-US" dirty="0" smtClean="0">
                <a:latin typeface="Times New Roman"/>
                <a:ea typeface="Calibri"/>
              </a:rPr>
              <a:t> </a:t>
            </a:r>
            <a:r>
              <a:rPr lang="en-US" dirty="0" err="1" smtClean="0">
                <a:latin typeface="Times New Roman"/>
                <a:ea typeface="Calibri"/>
              </a:rPr>
              <a:t>bir</a:t>
            </a:r>
            <a:r>
              <a:rPr lang="en-US" dirty="0" smtClean="0">
                <a:latin typeface="Times New Roman"/>
                <a:ea typeface="Calibri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/>
                <a:ea typeface="Calibri"/>
              </a:rPr>
              <a:t>broşür</a:t>
            </a:r>
            <a:r>
              <a:rPr lang="en-US" dirty="0" smtClean="0">
                <a:latin typeface="Times New Roman"/>
                <a:ea typeface="Calibri"/>
              </a:rPr>
              <a:t> </a:t>
            </a:r>
            <a:r>
              <a:rPr lang="en-US" dirty="0" err="1" smtClean="0">
                <a:latin typeface="Times New Roman"/>
                <a:ea typeface="Calibri"/>
              </a:rPr>
              <a:t>hazırlandı</a:t>
            </a:r>
            <a:r>
              <a:rPr lang="en-US" dirty="0" smtClean="0">
                <a:latin typeface="Times New Roman"/>
                <a:ea typeface="Calibri"/>
              </a:rPr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tr-TR" dirty="0" smtClean="0"/>
              <a:t>Mimar Sinan Güzel Sanatlar Üniversitesi </a:t>
            </a:r>
            <a:endParaRPr lang="en-US" dirty="0"/>
          </a:p>
        </p:txBody>
      </p:sp>
      <p:sp>
        <p:nvSpPr>
          <p:cNvPr id="25602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572000"/>
          </a:xfrm>
        </p:spPr>
        <p:txBody>
          <a:bodyPr/>
          <a:lstStyle/>
          <a:p>
            <a:pPr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  <a:buFont typeface="Symbol" pitchFamily="18" charset="2"/>
              <a:buChar char=""/>
            </a:pPr>
            <a:r>
              <a:rPr lang="en-US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Cinsel Tacize Karşı </a:t>
            </a:r>
            <a:r>
              <a:rPr lang="en-US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Etik İlke Belgesi </a:t>
            </a:r>
            <a:r>
              <a:rPr lang="en-US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hazırlandı, senatoca kabul edildi.</a:t>
            </a:r>
            <a:endParaRPr lang="en-US" sz="2400" smtClean="0">
              <a:ea typeface="Calibri" pitchFamily="34" charset="0"/>
              <a:cs typeface="Times New Roman" pitchFamily="18" charset="0"/>
            </a:endParaRPr>
          </a:p>
          <a:p>
            <a:endParaRPr lang="tr-TR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r>
              <a:rPr lang="en-US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Cinsel tacize karşı </a:t>
            </a:r>
            <a:r>
              <a:rPr lang="en-US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Etik Kurul Yönergesi </a:t>
            </a:r>
            <a:r>
              <a:rPr lang="en-US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hazırlandı, senatoca kabul edildi. </a:t>
            </a:r>
            <a:endParaRPr lang="en-US" smtClean="0"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tr-TR" dirty="0" smtClean="0"/>
              <a:t>Sabancı Üniversitesi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 rtlCol="0">
            <a:normAutofit lnSpcReduction="10000"/>
          </a:bodyPr>
          <a:lstStyle/>
          <a:p>
            <a:pPr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 err="1" smtClean="0">
                <a:latin typeface="Times New Roman"/>
                <a:ea typeface="Calibri"/>
                <a:cs typeface="Times New Roman"/>
              </a:rPr>
              <a:t>Cinsel</a:t>
            </a:r>
            <a:r>
              <a:rPr lang="en-US" dirty="0" smtClean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ea typeface="Calibri"/>
                <a:cs typeface="Times New Roman"/>
              </a:rPr>
              <a:t>taciz</a:t>
            </a:r>
            <a:r>
              <a:rPr lang="en-US" dirty="0" smtClean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yönergesi</a:t>
            </a:r>
            <a:r>
              <a:rPr lang="en-US" dirty="0" smtClean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ea typeface="Calibri"/>
                <a:cs typeface="Times New Roman"/>
              </a:rPr>
              <a:t>hazırlandı</a:t>
            </a:r>
            <a:endParaRPr lang="en-US" sz="2400" dirty="0">
              <a:ea typeface="Calibri"/>
              <a:cs typeface="Times New Roman"/>
            </a:endParaRPr>
          </a:p>
          <a:p>
            <a:pPr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tr-TR" dirty="0" smtClean="0">
              <a:solidFill>
                <a:srgbClr val="FF0000"/>
              </a:solidFill>
              <a:latin typeface="Times New Roman"/>
              <a:ea typeface="Calibri"/>
              <a:cs typeface="Times New Roman"/>
            </a:endParaRPr>
          </a:p>
          <a:p>
            <a:pPr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 err="1" smtClean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Farkındalık</a:t>
            </a:r>
            <a:r>
              <a:rPr lang="en-US" dirty="0" smtClean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ea typeface="Calibri"/>
                <a:cs typeface="Times New Roman"/>
              </a:rPr>
              <a:t>çalışmaları</a:t>
            </a:r>
            <a:r>
              <a:rPr lang="en-US" dirty="0" smtClean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ea typeface="Calibri"/>
                <a:cs typeface="Times New Roman"/>
              </a:rPr>
              <a:t>için</a:t>
            </a:r>
            <a:r>
              <a:rPr lang="en-US" dirty="0" smtClean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ea typeface="Calibri"/>
                <a:cs typeface="Times New Roman"/>
              </a:rPr>
              <a:t>öğrenci</a:t>
            </a:r>
            <a:r>
              <a:rPr lang="en-US" dirty="0" smtClean="0">
                <a:latin typeface="Times New Roman"/>
                <a:ea typeface="Calibri"/>
                <a:cs typeface="Times New Roman"/>
              </a:rPr>
              <a:t> </a:t>
            </a:r>
            <a:r>
              <a:rPr lang="tr-TR" dirty="0" smtClean="0">
                <a:latin typeface="Times New Roman"/>
                <a:ea typeface="Calibri"/>
                <a:cs typeface="Times New Roman"/>
              </a:rPr>
              <a:t>o</a:t>
            </a:r>
            <a:r>
              <a:rPr lang="en-US" dirty="0" err="1" smtClean="0">
                <a:latin typeface="Times New Roman"/>
                <a:ea typeface="Calibri"/>
                <a:cs typeface="Times New Roman"/>
              </a:rPr>
              <a:t>ryantasyon</a:t>
            </a:r>
            <a:r>
              <a:rPr lang="en-US" dirty="0" smtClean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ea typeface="Calibri"/>
                <a:cs typeface="Times New Roman"/>
              </a:rPr>
              <a:t>dönemleri</a:t>
            </a:r>
            <a:r>
              <a:rPr lang="en-US" dirty="0" smtClean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ea typeface="Calibri"/>
                <a:cs typeface="Times New Roman"/>
              </a:rPr>
              <a:t>kullanıldı</a:t>
            </a:r>
            <a:endParaRPr lang="en-US" sz="2400" dirty="0">
              <a:ea typeface="Calibri"/>
              <a:cs typeface="Times New Roman"/>
            </a:endParaRPr>
          </a:p>
          <a:p>
            <a:pPr fontAlgn="auto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/>
            </a:pPr>
            <a:endParaRPr lang="tr-TR" dirty="0" smtClean="0">
              <a:latin typeface="Times New Roman"/>
              <a:ea typeface="Calibri"/>
              <a:cs typeface="Times New Roman"/>
            </a:endParaRPr>
          </a:p>
          <a:p>
            <a:pPr fontAlgn="auto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/>
            </a:pPr>
            <a:r>
              <a:rPr lang="en-US" dirty="0" err="1" smtClean="0">
                <a:latin typeface="Times New Roman"/>
                <a:ea typeface="Calibri"/>
                <a:cs typeface="Times New Roman"/>
              </a:rPr>
              <a:t>Veli</a:t>
            </a:r>
            <a:r>
              <a:rPr lang="en-US" dirty="0" smtClean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ea typeface="Calibri"/>
                <a:cs typeface="Times New Roman"/>
              </a:rPr>
              <a:t>ve</a:t>
            </a:r>
            <a:r>
              <a:rPr lang="en-US" dirty="0" smtClean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ea typeface="Calibri"/>
                <a:cs typeface="Times New Roman"/>
              </a:rPr>
              <a:t>öğrencilere</a:t>
            </a:r>
            <a:r>
              <a:rPr lang="en-US" dirty="0" smtClean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panel </a:t>
            </a:r>
            <a:r>
              <a:rPr lang="en-US" dirty="0" err="1" smtClean="0">
                <a:latin typeface="Times New Roman"/>
                <a:ea typeface="Calibri"/>
                <a:cs typeface="Times New Roman"/>
              </a:rPr>
              <a:t>yapıldı</a:t>
            </a:r>
            <a:r>
              <a:rPr lang="en-US" dirty="0" smtClean="0">
                <a:latin typeface="Times New Roman"/>
                <a:ea typeface="Calibri"/>
                <a:cs typeface="Times New Roman"/>
              </a:rPr>
              <a:t>.</a:t>
            </a:r>
            <a:endParaRPr lang="en-US" sz="2400" dirty="0">
              <a:ea typeface="Calibri"/>
              <a:cs typeface="Times New Roman"/>
            </a:endParaRP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tr-TR" dirty="0" smtClean="0">
              <a:solidFill>
                <a:srgbClr val="FF0000"/>
              </a:solidFill>
              <a:latin typeface="Times New Roman"/>
              <a:ea typeface="Calibri"/>
            </a:endParaRP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 err="1" smtClean="0">
                <a:solidFill>
                  <a:srgbClr val="FF0000"/>
                </a:solidFill>
                <a:latin typeface="Times New Roman"/>
                <a:ea typeface="Calibri"/>
              </a:rPr>
              <a:t>Broşü</a:t>
            </a:r>
            <a:r>
              <a:rPr lang="en-US" dirty="0" err="1" smtClean="0">
                <a:latin typeface="Times New Roman"/>
                <a:ea typeface="Calibri"/>
              </a:rPr>
              <a:t>r</a:t>
            </a:r>
            <a:r>
              <a:rPr lang="en-US" dirty="0" smtClean="0">
                <a:latin typeface="Times New Roman"/>
                <a:ea typeface="Calibri"/>
              </a:rPr>
              <a:t> </a:t>
            </a:r>
            <a:r>
              <a:rPr lang="en-US" dirty="0" err="1" smtClean="0">
                <a:latin typeface="Times New Roman"/>
                <a:ea typeface="Calibri"/>
              </a:rPr>
              <a:t>hazırlandı</a:t>
            </a:r>
            <a:r>
              <a:rPr lang="en-US" dirty="0" smtClean="0">
                <a:latin typeface="Times New Roman"/>
                <a:ea typeface="Calibri"/>
              </a:rPr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tr-TR" dirty="0" smtClean="0"/>
              <a:t>Mersin Üniversitesi </a:t>
            </a:r>
            <a:endParaRPr lang="en-US" dirty="0"/>
          </a:p>
        </p:txBody>
      </p:sp>
      <p:sp>
        <p:nvSpPr>
          <p:cNvPr id="2765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  <a:buFont typeface="Symbol" pitchFamily="18" charset="2"/>
              <a:buChar char=""/>
            </a:pPr>
            <a:endParaRPr lang="tr-TR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  <a:buFont typeface="Symbol" pitchFamily="18" charset="2"/>
              <a:buChar char=""/>
            </a:pPr>
            <a:r>
              <a:rPr lang="en-US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Mobbing ve cinsel taciz ile ilgili iki ayrı </a:t>
            </a:r>
            <a:r>
              <a:rPr lang="en-US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çalışma grubu </a:t>
            </a:r>
            <a:r>
              <a:rPr lang="en-US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kuruldu </a:t>
            </a:r>
            <a:endParaRPr lang="en-US" sz="2400" smtClean="0">
              <a:ea typeface="Calibri" pitchFamily="34" charset="0"/>
              <a:cs typeface="Times New Roman" pitchFamily="18" charset="0"/>
            </a:endParaRPr>
          </a:p>
          <a:p>
            <a:endParaRPr lang="tr-TR" smtClean="0">
              <a:solidFill>
                <a:srgbClr val="FF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r>
              <a:rPr lang="en-US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Farkındalık eğitimi </a:t>
            </a:r>
            <a:r>
              <a:rPr lang="en-US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yapıldı. </a:t>
            </a:r>
            <a:endParaRPr lang="en-US" smtClean="0"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tr-TR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Tanım </a:t>
            </a:r>
            <a:endParaRPr lang="en-US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33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smtClean="0"/>
          </a:p>
          <a:p>
            <a:r>
              <a:rPr lang="en-US" sz="3600" smtClean="0">
                <a:latin typeface="Times New Roman" pitchFamily="18" charset="0"/>
                <a:cs typeface="Times New Roman" pitchFamily="18" charset="0"/>
              </a:rPr>
              <a:t>Bireyin istemediği halde cinsel şakalara, tekliflere, cinsel içerikli görsel, sözel ya da fiziksel hareketlere maruz kalması</a:t>
            </a:r>
            <a:r>
              <a:rPr lang="tr-TR" sz="3600" smtClean="0">
                <a:latin typeface="Times New Roman" pitchFamily="18" charset="0"/>
                <a:cs typeface="Times New Roman" pitchFamily="18" charset="0"/>
              </a:rPr>
              <a:t>dır.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tr-TR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Hangi Yollarla </a:t>
            </a:r>
            <a:r>
              <a:rPr lang="tr-TR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tr-TR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erçekleşir? </a:t>
            </a:r>
            <a:endParaRPr lang="en-US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953000"/>
          </a:xfrm>
        </p:spPr>
        <p:txBody>
          <a:bodyPr rtlCol="0">
            <a:normAutofit fontScale="40000" lnSpcReduction="20000"/>
          </a:bodyPr>
          <a:lstStyle/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tr-TR" sz="5100" dirty="0" smtClean="0">
                <a:solidFill>
                  <a:prstClr val="black"/>
                </a:solidFill>
              </a:rPr>
              <a:t>     </a:t>
            </a:r>
            <a:r>
              <a:rPr lang="en-US" sz="51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tr-TR" sz="51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İ</a:t>
            </a:r>
            <a:r>
              <a:rPr lang="en-US" sz="51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NSEL TAC</a:t>
            </a:r>
            <a:r>
              <a:rPr lang="tr-TR" sz="51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İ</a:t>
            </a:r>
            <a:r>
              <a:rPr lang="en-US" sz="51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tr-TR" sz="51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tr-TR" sz="51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51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1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sözle</a:t>
            </a:r>
            <a:r>
              <a:rPr lang="en-US" sz="51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51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cinsel</a:t>
            </a:r>
            <a:r>
              <a:rPr lang="en-US" sz="51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1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içerikli</a:t>
            </a:r>
            <a:r>
              <a:rPr lang="en-US" sz="51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51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laf </a:t>
            </a:r>
            <a:r>
              <a:rPr lang="en-US" sz="51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atma</a:t>
            </a:r>
            <a:r>
              <a:rPr lang="en-US" sz="51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endParaRPr lang="tr-TR" sz="51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tr-TR" sz="51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51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yazıyla</a:t>
            </a:r>
            <a:r>
              <a:rPr lang="en-US" sz="51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51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mektupla</a:t>
            </a:r>
            <a:r>
              <a:rPr lang="tr-TR" sz="51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51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tr-TR" sz="51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tr-TR" sz="51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51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cep</a:t>
            </a:r>
            <a:r>
              <a:rPr lang="en-US" sz="51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1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telefonundan</a:t>
            </a:r>
            <a:r>
              <a:rPr lang="en-US" sz="51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1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mesaj</a:t>
            </a:r>
            <a:r>
              <a:rPr lang="en-US" sz="51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1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atarak</a:t>
            </a:r>
            <a:r>
              <a:rPr lang="en-US" sz="51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tr-TR" sz="51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tr-TR" sz="51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51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mail </a:t>
            </a:r>
            <a:r>
              <a:rPr lang="en-US" sz="51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vasıtasıyla</a:t>
            </a:r>
            <a:r>
              <a:rPr lang="tr-TR" sz="51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51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tr-TR" sz="51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tr-TR" sz="51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51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işaret</a:t>
            </a:r>
            <a:r>
              <a:rPr lang="en-US" sz="51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1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veya</a:t>
            </a:r>
            <a:r>
              <a:rPr lang="en-US" sz="51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1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vücut</a:t>
            </a:r>
            <a:r>
              <a:rPr lang="en-US" sz="51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1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parçalarının</a:t>
            </a:r>
            <a:r>
              <a:rPr lang="en-US" sz="51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1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kullanılması</a:t>
            </a:r>
            <a:r>
              <a:rPr lang="en-US" sz="51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1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yoluyla</a:t>
            </a:r>
            <a:r>
              <a:rPr lang="en-US" sz="51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51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cinsel</a:t>
            </a:r>
            <a:r>
              <a:rPr lang="en-US" sz="51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1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çağrışımlı</a:t>
            </a:r>
            <a:r>
              <a:rPr lang="en-US" sz="51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1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hareketlerde</a:t>
            </a:r>
            <a:r>
              <a:rPr lang="en-US" sz="51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1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bulunma</a:t>
            </a:r>
            <a:r>
              <a:rPr lang="en-US" sz="51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endParaRPr lang="tr-TR" sz="51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tr-TR" sz="51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51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cinsel</a:t>
            </a:r>
            <a:r>
              <a:rPr lang="en-US" sz="51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1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içerikli</a:t>
            </a:r>
            <a:r>
              <a:rPr lang="en-US" sz="51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51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beyanlar yaparak </a:t>
            </a:r>
            <a:r>
              <a:rPr lang="en-US" sz="51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veya</a:t>
            </a:r>
            <a:r>
              <a:rPr lang="en-US" sz="51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1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cinsel</a:t>
            </a:r>
            <a:r>
              <a:rPr lang="en-US" sz="51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1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ilişki</a:t>
            </a:r>
            <a:r>
              <a:rPr lang="en-US" sz="51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1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teklifinde</a:t>
            </a:r>
            <a:r>
              <a:rPr lang="en-US" sz="51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1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bulun</a:t>
            </a:r>
            <a:r>
              <a:rPr lang="tr-TR" sz="51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arak </a:t>
            </a:r>
            <a:r>
              <a:rPr lang="en-US" sz="51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gerçekleştirilebilir</a:t>
            </a:r>
            <a:r>
              <a:rPr lang="en-US" sz="51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229600" cy="1143000"/>
          </a:xfrm>
          <a:solidFill>
            <a:schemeClr val="accent1">
              <a:lumMod val="20000"/>
              <a:lumOff val="80000"/>
            </a:schemeClr>
          </a:solidFill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Cinsel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Taciz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Biçimleri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Cinsel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içerikli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tehditler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tr-TR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Açık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da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örtük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bir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şekilde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kişinin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işiyle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veya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eğitimiyle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ilgili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tehdit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veya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şantaj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yoluyla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kişiye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yönelik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istenmeyen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cinsel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davranışlarda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bulunmak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da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kişiyi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cinsel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davranışlarda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bulunmaya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mecbur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bırakmak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Cinsel Taciz Biçimleri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tr-TR" dirty="0">
                <a:solidFill>
                  <a:srgbClr val="FF0000"/>
                </a:solidFill>
              </a:rPr>
              <a:t> </a:t>
            </a:r>
            <a:r>
              <a:rPr lang="tr-TR" dirty="0" smtClean="0">
                <a:solidFill>
                  <a:srgbClr val="FF0000"/>
                </a:solidFill>
              </a:rPr>
              <a:t> </a:t>
            </a:r>
            <a:r>
              <a:rPr lang="tr-TR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Kişilerin cinsiyetine  yönelik taciz 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tr-TR" sz="3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Herhangi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bir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cinsel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eylem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içermek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amaçlı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olmayan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ama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kişilerin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cinsiyetine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yöneltilen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genellikle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düşmanca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olan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sözlü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fiziksel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veya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simgesel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olabilen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tutumlar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Cinsel Taciz Biçimleri 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tr-TR" dirty="0" smtClean="0"/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Düşmanca</a:t>
            </a:r>
            <a:r>
              <a:rPr lang="en-US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ortam</a:t>
            </a:r>
            <a:r>
              <a:rPr lang="en-US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tacizi</a:t>
            </a:r>
            <a:r>
              <a:rPr lang="en-US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tr-TR" sz="36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tr-TR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Bir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bireyin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iş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veya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akademik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başarısına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zarar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vermeyi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hedefleyen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her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türlü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sözlü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da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fiziksel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cinsel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içerikli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davranış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Cinsel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Taciz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Biçimleri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 rtlCol="0">
            <a:normAutofit/>
          </a:bodyPr>
          <a:lstStyle/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36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İstenmeyen</a:t>
            </a:r>
            <a:r>
              <a:rPr lang="en-US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cinsel</a:t>
            </a:r>
            <a:r>
              <a:rPr lang="en-US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ilgi</a:t>
            </a:r>
            <a:r>
              <a:rPr lang="en-US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veya</a:t>
            </a:r>
            <a:r>
              <a:rPr lang="en-US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yakınlık</a:t>
            </a:r>
            <a:r>
              <a:rPr lang="en-US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tr-TR" sz="36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tr-TR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Kişiye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yöneltilen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ama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kişi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tarafından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karşılık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görmeyen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istenmeyen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uygunsuz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cinsel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davranışların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tümüdür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tr-TR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davranışlar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cinsel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içerikli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söylemler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gibi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sözel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veya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fiziksel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davranışları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içerebilir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96962"/>
          </a:xfrm>
          <a:solidFill>
            <a:schemeClr val="accent1">
              <a:lumMod val="20000"/>
              <a:lumOff val="80000"/>
            </a:schemeClr>
          </a:solidFill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Cinsel Taciz - Cinsel Saldırı Farkı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482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76800"/>
          </a:xfrm>
        </p:spPr>
        <p:txBody>
          <a:bodyPr/>
          <a:lstStyle/>
          <a:p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Temel kriter tacizi gerçekleştiren kişinin </a:t>
            </a:r>
            <a:r>
              <a:rPr lang="en-US" sz="28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mağdurun bedenine herhangi bir koşulda temas etmemesidir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tr-TR" sz="2800" smtClean="0">
              <a:latin typeface="Times New Roman" pitchFamily="18" charset="0"/>
              <a:cs typeface="Times New Roman" pitchFamily="18" charset="0"/>
            </a:endParaRPr>
          </a:p>
          <a:p>
            <a:endParaRPr lang="tr-TR" sz="280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Mağdurun bedenine herhangi bir temas söz konusu olduğunda, hareket cinsel tacizden öte “</a:t>
            </a:r>
            <a:r>
              <a:rPr lang="en-US" sz="28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cinsel saldırı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” olarak nitelenmektedir.</a:t>
            </a:r>
            <a:endParaRPr lang="tr-TR" sz="280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40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smtClean="0">
                <a:latin typeface="Times New Roman" pitchFamily="18" charset="0"/>
                <a:cs typeface="Times New Roman" pitchFamily="18" charset="0"/>
              </a:rPr>
              <a:t> Anayasa Mahkemesi’nin 25.02.2010 tarihli kararına göre de “Cinsel taciz suçunun, cinsel saldırı ve cinsel istismar boyutuna ulaşmayan, cinsel amaçlı rahatsız etme fiilleri olduğu anlaşılmaktadır” (Esas Sayısı : 2008/55 Karar Sayısı : 2010/41 Karar Günü : 25.2.2010)</a:t>
            </a:r>
          </a:p>
          <a:p>
            <a:endParaRPr lang="en-US" sz="240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Yasal Çerçeve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50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3600" smtClean="0">
                <a:latin typeface="Times New Roman" pitchFamily="18" charset="0"/>
                <a:cs typeface="Times New Roman" pitchFamily="18" charset="0"/>
              </a:rPr>
              <a:t>Türk Ceza Kanunu: Md.94</a:t>
            </a:r>
          </a:p>
          <a:p>
            <a:r>
              <a:rPr lang="tr-TR" sz="3600" smtClean="0">
                <a:latin typeface="Times New Roman" pitchFamily="18" charset="0"/>
                <a:cs typeface="Times New Roman" pitchFamily="18" charset="0"/>
              </a:rPr>
              <a:t>İş Kanunu: Md.25</a:t>
            </a:r>
          </a:p>
          <a:p>
            <a:r>
              <a:rPr lang="tr-TR" sz="3600" smtClean="0">
                <a:latin typeface="Times New Roman" pitchFamily="18" charset="0"/>
                <a:cs typeface="Times New Roman" pitchFamily="18" charset="0"/>
              </a:rPr>
              <a:t>Borçlar Kanunu: Md. 417</a:t>
            </a:r>
          </a:p>
          <a:p>
            <a:r>
              <a:rPr lang="tr-TR" sz="3600" smtClean="0">
                <a:latin typeface="Times New Roman" pitchFamily="18" charset="0"/>
                <a:cs typeface="Times New Roman" pitchFamily="18" charset="0"/>
              </a:rPr>
              <a:t>YÖK Yönetici, Öğretim Elemanları ve Memurları Disiplin Yönetmeliği</a:t>
            </a:r>
          </a:p>
          <a:p>
            <a:r>
              <a:rPr lang="tr-TR" sz="3600" smtClean="0">
                <a:latin typeface="Times New Roman" pitchFamily="18" charset="0"/>
                <a:cs typeface="Times New Roman" pitchFamily="18" charset="0"/>
              </a:rPr>
              <a:t>YÖK Öğrenci Disiplin Yönetmeliği </a:t>
            </a:r>
          </a:p>
          <a:p>
            <a:endParaRPr lang="tr-TR" smtClean="0">
              <a:latin typeface="Times New Roman" pitchFamily="18" charset="0"/>
              <a:cs typeface="Times New Roman" pitchFamily="18" charset="0"/>
            </a:endParaRPr>
          </a:p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477</Words>
  <Application>Microsoft Office PowerPoint</Application>
  <PresentationFormat>On-screen Show (4:3)</PresentationFormat>
  <Paragraphs>85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Calibri</vt:lpstr>
      <vt:lpstr>Arial</vt:lpstr>
      <vt:lpstr>Times New Roman</vt:lpstr>
      <vt:lpstr>Symbol</vt:lpstr>
      <vt:lpstr>Office Theme</vt:lpstr>
      <vt:lpstr>CİNSEL TACİZ </vt:lpstr>
      <vt:lpstr>Tanım </vt:lpstr>
      <vt:lpstr>Hangi Yollarla Gerçekleşir? </vt:lpstr>
      <vt:lpstr>Cinsel Taciz Biçimleri </vt:lpstr>
      <vt:lpstr>Cinsel Taciz Biçimleri </vt:lpstr>
      <vt:lpstr>Cinsel Taciz Biçimleri  </vt:lpstr>
      <vt:lpstr>Cinsel Taciz Biçimleri </vt:lpstr>
      <vt:lpstr>Cinsel Taciz - Cinsel Saldırı Farkı </vt:lpstr>
      <vt:lpstr>Yasal Çerçeve</vt:lpstr>
      <vt:lpstr> ÜNİVERSİTELERDE CİNSEL TACİZLE MÜCADELE İÇİN YAPILAN FAALİYETLER </vt:lpstr>
      <vt:lpstr>Ankara Üniversitesi </vt:lpstr>
      <vt:lpstr>Boğaziçi Üniversitesi</vt:lpstr>
      <vt:lpstr>Mimar Sinan Güzel Sanatlar Üniversitesi </vt:lpstr>
      <vt:lpstr>Sabancı Üniversitesi </vt:lpstr>
      <vt:lpstr>Mersin Üniversitesi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CİNSEL TACİZ</dc:title>
  <dc:creator>e.yildiz</dc:creator>
  <cp:lastModifiedBy>OED</cp:lastModifiedBy>
  <cp:revision>7</cp:revision>
  <dcterms:created xsi:type="dcterms:W3CDTF">2014-05-07T08:40:12Z</dcterms:created>
  <dcterms:modified xsi:type="dcterms:W3CDTF">2014-05-26T11:13:09Z</dcterms:modified>
</cp:coreProperties>
</file>